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8" r:id="rId2"/>
    <p:sldId id="289" r:id="rId3"/>
    <p:sldId id="278" r:id="rId4"/>
    <p:sldId id="269" r:id="rId5"/>
    <p:sldId id="261" r:id="rId6"/>
    <p:sldId id="277" r:id="rId7"/>
    <p:sldId id="270" r:id="rId8"/>
    <p:sldId id="275" r:id="rId9"/>
    <p:sldId id="273" r:id="rId10"/>
    <p:sldId id="274" r:id="rId11"/>
    <p:sldId id="272" r:id="rId12"/>
    <p:sldId id="263" r:id="rId13"/>
    <p:sldId id="266" r:id="rId14"/>
    <p:sldId id="267" r:id="rId15"/>
    <p:sldId id="260" r:id="rId16"/>
    <p:sldId id="268" r:id="rId17"/>
    <p:sldId id="264" r:id="rId18"/>
    <p:sldId id="265" r:id="rId19"/>
    <p:sldId id="259" r:id="rId20"/>
    <p:sldId id="257" r:id="rId21"/>
    <p:sldId id="258" r:id="rId22"/>
    <p:sldId id="283" r:id="rId23"/>
    <p:sldId id="284" r:id="rId24"/>
    <p:sldId id="285" r:id="rId25"/>
    <p:sldId id="262" r:id="rId26"/>
    <p:sldId id="281" r:id="rId27"/>
    <p:sldId id="282" r:id="rId28"/>
    <p:sldId id="279" r:id="rId29"/>
    <p:sldId id="280" r:id="rId30"/>
    <p:sldId id="286" r:id="rId31"/>
    <p:sldId id="287" r:id="rId32"/>
    <p:sldId id="290" r:id="rId3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997C0-C1FE-4A00-B2E2-CD3B5CB648D1}" v="12" dt="2023-11-23T13:16:2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9" d="100"/>
          <a:sy n="39" d="100"/>
        </p:scale>
        <p:origin x="25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1250587-3E19-4329-FBEB-86AE8321B4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751EE30-795E-4C79-B477-7D9B637E5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07B7-8BA0-4596-9F09-15F42FB56FEC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4DFF9E-B86D-FB66-E647-2B326407FA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2CAC74-2C8A-F9A7-EF13-24E35894C6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20BD-A689-4148-BAFF-2120F4A8FB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113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CD90DB-FA3E-9214-DE94-493E5F8AA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7D90E73-45C0-BD31-FD95-ED53335B3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1F710B-EFDA-CA50-18BE-466F9E80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F01382-1A33-58C4-610B-6141DDAF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BD5BDB-5580-4377-6D70-385DEEDB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9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004870-FDB2-63DB-0A30-20C6DB76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0990AFA-0D8D-0F19-8B14-BFA69D1E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482D73-20F4-F7EC-F1D2-B2EF03ED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1B86A3-5DB4-7976-A701-011360F9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82DE88-148C-898D-2C0E-C14E666D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76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8C60353-23D8-6CFE-8571-9F453951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D148B4-2789-B1C8-DF21-FF18E8448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FB2E1F-630C-1F67-99F3-4093BAEF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AFCAAB-DD53-4B17-8F2A-BB07415D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F554C-1429-507A-5B88-2379F96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7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43A2A9-2BC8-FB32-FC8E-35DA962E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97DEA8-4754-8C23-3919-F0C0BE497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ABE97A-E982-CE51-D879-A88CB18A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2B4AC2-D3F8-5516-BB26-D81DC576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41BF15-8D28-C20B-ECEE-8EAFD5E4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07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6A3FC-B499-DC91-313D-539936B1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F4F73B-0075-C46F-8730-F2140B5C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601D34-4349-4B62-4B4C-5FDA25C6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654B8F-1CE9-D37F-8F45-459CBB01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3D7743-26C7-AE2B-10C1-5A7EC9FE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4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4CC518-292B-702C-480B-DB3DBA82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2E1D6C-855D-242C-91FF-170C454D4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14D5214-70E4-86F2-0F54-DBA23E6E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F18F45-A97A-1095-65A2-7E26B50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C69B92-2F71-F2B7-2B39-7AF79C5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35A9D9-B3D7-75E5-F934-7820C4F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2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9119EB-C3E8-5037-782D-506C4BA9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E7B3B8C-F791-085B-FE76-A497F868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38849A-0EAC-9E07-244B-3886DA69B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A84B7B1-9779-FFFC-4ABA-4E2F20D9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08A4DFF-7E17-F359-CD19-C94F24853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AC16CC-A988-31B1-18E5-DC87E6BE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4B289F4-E88D-DC6F-644D-ACE053BF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E653E6D-8228-4693-767C-2954388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09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0CB524-4F26-6575-0B11-ABC2FE70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F31EF1-29F2-FDDB-BB14-2A5E9260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A8C03F4-53A5-06C4-590B-26E27A0C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7C33C2-0E86-101C-C0C0-A6513A9D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6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646239F-1FC7-C9F9-810D-0F42633B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49CDDF1-2ED6-E074-26B4-D58C3CFD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72D5533-A0DD-F473-6837-562A2514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84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253BF-B008-7A70-B335-D56BBDE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81D613-208E-A2CA-FEF8-EEEDAF0C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8A51745-4A12-DF7B-8123-60C3EDCE5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6C3BD2-DDE4-CAA5-F5D5-5A07BA3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218464-21BA-7045-DCCF-630E20A6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A760AD-B1E0-8F44-E5B4-A9CA6CE4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37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9EF60B-7E9C-EE1B-B3C8-B6D374DD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1A61F6D-B477-6444-8536-F1B878195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EE1CB7-2A49-982C-67A2-E5CBF3336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EE6EFE-92D2-D1BB-9E5D-DE241F6C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FA104D-CA14-D674-B218-FA69FCBA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B6BBA6-FC4E-3FEF-3C71-CC1D10B0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8DE76F3-A85B-0C90-7AD1-8E64ADF4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DB49D8-D450-8BDA-72C4-F855F07AF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AEE3D0-3817-83B4-FF15-643AED972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A6E4-6EF0-4446-96F4-049CA301DD53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9C12E3-40BC-8BCE-1AED-EE67F2A7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D32AEB-E6E6-FD4B-A626-7526B05FD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5FC6-9068-413E-A478-40FF62330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219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4945AA-F3F7-3F1D-4A02-D896510F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919"/>
            <a:ext cx="10515600" cy="699795"/>
          </a:xfrm>
        </p:spPr>
        <p:txBody>
          <a:bodyPr>
            <a:normAutofit/>
          </a:bodyPr>
          <a:lstStyle/>
          <a:p>
            <a:r>
              <a:rPr lang="nb-NO" sz="3200" b="1" dirty="0"/>
              <a:t>DEMOGRAFISK UTVIKLING I Trøndelag 1945-2050 (2100).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C8D3CB7-0EB1-7E9E-FF65-71EB3819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004"/>
            <a:ext cx="10515600" cy="5047959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Demos = folk</a:t>
            </a:r>
          </a:p>
          <a:p>
            <a:r>
              <a:rPr lang="nb-NO" dirty="0"/>
              <a:t>Grafisk = beskrivelse</a:t>
            </a:r>
          </a:p>
          <a:p>
            <a:r>
              <a:rPr lang="nb-NO" dirty="0"/>
              <a:t>Mao: DEMOGRAFI = Beskrivelser av folkegrupper/populasjoner</a:t>
            </a:r>
          </a:p>
          <a:p>
            <a:r>
              <a:rPr lang="nb-NO" dirty="0"/>
              <a:t>Beskriver f.eks. følgende forhold:</a:t>
            </a:r>
          </a:p>
          <a:p>
            <a:pPr marL="0" indent="0">
              <a:buNone/>
            </a:pPr>
            <a:r>
              <a:rPr lang="nb-NO" dirty="0"/>
              <a:t>	Antall individer, aldersfordeling, økonomiske/sosiale 	karakteristika, endringer over tid, ulike geografiske områder, mv.</a:t>
            </a:r>
          </a:p>
          <a:p>
            <a:r>
              <a:rPr lang="nb-NO" dirty="0"/>
              <a:t>Systematisering av historiske forhold gir grunnlag for </a:t>
            </a:r>
            <a:r>
              <a:rPr lang="nb-NO" dirty="0" err="1"/>
              <a:t>fremskrivinger</a:t>
            </a:r>
            <a:r>
              <a:rPr lang="nb-NO" dirty="0"/>
              <a:t>/prognoser</a:t>
            </a:r>
          </a:p>
          <a:p>
            <a:r>
              <a:rPr lang="nb-NO" dirty="0"/>
              <a:t>Demografisk nåsituasjon og videre utvikling er en funksjon av følgende </a:t>
            </a:r>
            <a:r>
              <a:rPr lang="nb-NO" dirty="0" err="1"/>
              <a:t>hovedvariabler</a:t>
            </a:r>
            <a:r>
              <a:rPr lang="nb-NO" dirty="0"/>
              <a:t>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b="1" dirty="0"/>
              <a:t>Dagens befolkning, fødsler, dødsfall, innvandring, utvandring</a:t>
            </a:r>
          </a:p>
        </p:txBody>
      </p:sp>
    </p:spTree>
    <p:extLst>
      <p:ext uri="{BB962C8B-B14F-4D97-AF65-F5344CB8AC3E}">
        <p14:creationId xmlns:p14="http://schemas.microsoft.com/office/powerpoint/2010/main" val="383833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39DC5D7-4DC8-12CF-833B-622F1BBE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4" y="578873"/>
            <a:ext cx="10988992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0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2D8C390-1AE9-E94C-D338-A32EEB50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6" y="1230439"/>
            <a:ext cx="11392887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6820F33-0D8B-EE83-D3C5-096A25B7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19" y="494522"/>
            <a:ext cx="10899639" cy="59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D911CBE-9EBE-126E-F8BD-4DAD379A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31" y="578498"/>
            <a:ext cx="8729219" cy="60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CEC0124-0E2A-84CB-C7E9-61B07357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2" y="597160"/>
            <a:ext cx="11148723" cy="60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4B1927-E76E-D762-CA8B-DC9038A9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41" y="270590"/>
            <a:ext cx="9301679" cy="598092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DCBDB1E-E89E-D032-E3D1-339FA853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74" y="5582074"/>
            <a:ext cx="585266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2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F2BDD91-4269-320B-B9F5-975A0EDA0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43" y="821094"/>
            <a:ext cx="10412310" cy="55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6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6F048D5-FBCB-EE6D-E0E3-3E25B07F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7453"/>
            <a:ext cx="5962262" cy="67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D2D873C-D1B3-7521-CAD3-6D1A9B52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02776"/>
            <a:ext cx="5467738" cy="67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9610A62-0711-390B-9ED3-FEAEFFEA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241" y="282488"/>
            <a:ext cx="7473820" cy="67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4">
            <a:extLst>
              <a:ext uri="{FF2B5EF4-FFF2-40B4-BE49-F238E27FC236}">
                <a16:creationId xmlns:a16="http://schemas.microsoft.com/office/drawing/2014/main" id="{BF1DCB9F-5814-B848-C6E5-67C9E4BC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05" y="606490"/>
            <a:ext cx="5684148" cy="60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547959B-A4BB-4C42-50E9-F99563EF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17" y="429208"/>
            <a:ext cx="9580945" cy="60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FC822ED-75B7-922E-66DE-D7BB248B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38" y="550506"/>
            <a:ext cx="8197099" cy="64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3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70401E3-A31F-8D28-77B0-5DD21CFAD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9" y="359584"/>
            <a:ext cx="10874682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7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4464365-42FF-012B-DEB9-F1D8CBAD4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" y="373115"/>
            <a:ext cx="11179509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9770612-4991-317F-471D-3710173E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06" y="373115"/>
            <a:ext cx="10691787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7EE079F-8E5E-BBB3-7308-F2A0627BC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59" y="292453"/>
            <a:ext cx="6802017" cy="664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79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B2901AD-6F54-D048-038F-5229666C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0" y="373115"/>
            <a:ext cx="10836579" cy="61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36B0D75-B9A2-F3B2-AA1E-E588E60A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2" y="369305"/>
            <a:ext cx="11263336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9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21C31A2-0E13-D98C-EF94-5DA974BA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64"/>
            <a:ext cx="12192000" cy="60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37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85720A-6155-47A9-A9E4-FD2A1ECE0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5" y="350253"/>
            <a:ext cx="11408129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DE3BAF-667C-ECBD-8A8F-7113A02A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4"/>
            <a:ext cx="10515600" cy="604298"/>
          </a:xfrm>
        </p:spPr>
        <p:txBody>
          <a:bodyPr>
            <a:noAutofit/>
          </a:bodyPr>
          <a:lstStyle/>
          <a:p>
            <a:pPr algn="ctr"/>
            <a:r>
              <a:rPr lang="nb-NO" sz="3200" b="1" dirty="0"/>
              <a:t>DEMOGRAFISK UTVIKLING NORGE 1945 - 2020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C00478-21A9-2AD5-041E-BB534BD6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744"/>
            <a:ext cx="10277723" cy="61304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1946: Det største fødselskull i Norge noensinne (70.000 barn)</a:t>
            </a:r>
          </a:p>
          <a:p>
            <a:pPr marL="0" indent="0">
              <a:buNone/>
            </a:pPr>
            <a:r>
              <a:rPr lang="nb-NO" dirty="0"/>
              <a:t>1946-1970: Fortsatt store årlige fødselskull (mor hjemmeværende)</a:t>
            </a:r>
          </a:p>
          <a:p>
            <a:pPr marL="0" indent="0">
              <a:buNone/>
            </a:pPr>
            <a:r>
              <a:rPr lang="nb-NO" dirty="0"/>
              <a:t>1967: P-pillen mv. i fritt salg. </a:t>
            </a:r>
          </a:p>
          <a:p>
            <a:pPr marL="0" indent="0">
              <a:buNone/>
            </a:pPr>
            <a:r>
              <a:rPr lang="nb-NO" dirty="0"/>
              <a:t>1978: Rett til selvbestemt abort.</a:t>
            </a:r>
          </a:p>
          <a:p>
            <a:pPr marL="0" indent="0">
              <a:buNone/>
            </a:pPr>
            <a:r>
              <a:rPr lang="nb-NO" dirty="0"/>
              <a:t>1970-d.d: Sterk økning i alder for førstegangsfødende (fra 24 til 32 år)</a:t>
            </a:r>
          </a:p>
          <a:p>
            <a:pPr marL="0" indent="0">
              <a:buNone/>
            </a:pPr>
            <a:r>
              <a:rPr lang="nb-NO" dirty="0"/>
              <a:t>1970-d.d: Sterk nedgang i fødselsrater (fra 3 til 1,5 barn pr kvinne)</a:t>
            </a:r>
          </a:p>
          <a:p>
            <a:pPr marL="0" indent="0">
              <a:buNone/>
            </a:pPr>
            <a:r>
              <a:rPr lang="nb-NO" dirty="0"/>
              <a:t>1970-d.d: Sterk økning av jente-studenter, særlig innenfor helse/utdanning</a:t>
            </a:r>
          </a:p>
          <a:p>
            <a:pPr marL="0" indent="0">
              <a:buNone/>
            </a:pPr>
            <a:r>
              <a:rPr lang="nb-NO" dirty="0"/>
              <a:t>1970-d.d: Bare 30 % av distriktsungdommen kom tilbake etter studier </a:t>
            </a:r>
          </a:p>
          <a:p>
            <a:pPr marL="0" indent="0">
              <a:buNone/>
            </a:pPr>
            <a:r>
              <a:rPr lang="nb-NO" dirty="0"/>
              <a:t>2005-2040: De store kullene (1946-1970) går av med alderspensjon </a:t>
            </a:r>
          </a:p>
          <a:p>
            <a:pPr marL="0" indent="0">
              <a:buNone/>
            </a:pPr>
            <a:r>
              <a:rPr lang="nb-NO" dirty="0"/>
              <a:t>2005-2050. Antall avtroppende langt flere enn påtroppende </a:t>
            </a:r>
            <a:r>
              <a:rPr lang="nb-NO" dirty="0" err="1"/>
              <a:t>arb.takere</a:t>
            </a:r>
            <a:r>
              <a:rPr lang="nb-NO" dirty="0"/>
              <a:t>. </a:t>
            </a:r>
          </a:p>
          <a:p>
            <a:pPr marL="0" indent="0">
              <a:buNone/>
            </a:pPr>
            <a:r>
              <a:rPr lang="nb-NO" dirty="0"/>
              <a:t>Fra 2005: 2-300.000 arbeidsinnvandrere gradvis inn i norsk arbeidsliv.</a:t>
            </a:r>
          </a:p>
          <a:p>
            <a:pPr marL="0" indent="0">
              <a:buNone/>
            </a:pPr>
            <a:r>
              <a:rPr lang="nb-NO" dirty="0"/>
              <a:t>2025-2050: De store etterkrigskullene runder 80 år (5 ganger pleietyngde)</a:t>
            </a:r>
          </a:p>
          <a:p>
            <a:pPr marL="0" indent="0">
              <a:buNone/>
            </a:pPr>
            <a:r>
              <a:rPr lang="nb-NO" dirty="0"/>
              <a:t>2020-2050 (2100): 3 til 5-dobling av antall eldre over 80 år.</a:t>
            </a:r>
          </a:p>
          <a:p>
            <a:pPr marL="0" indent="0">
              <a:buNone/>
            </a:pPr>
            <a:r>
              <a:rPr lang="nb-NO" dirty="0"/>
              <a:t>2025-2050: Sterk generell mangel på arbeidskraft i alle sektorer</a:t>
            </a:r>
          </a:p>
          <a:p>
            <a:pPr marL="0" indent="0">
              <a:buNone/>
            </a:pPr>
            <a:r>
              <a:rPr lang="nb-NO" dirty="0"/>
              <a:t>2025-2050: Spesielt kritisk rekrutteringssituasjon i helsesektoren pga. flere eldre. </a:t>
            </a:r>
          </a:p>
        </p:txBody>
      </p:sp>
    </p:spTree>
    <p:extLst>
      <p:ext uri="{BB962C8B-B14F-4D97-AF65-F5344CB8AC3E}">
        <p14:creationId xmlns:p14="http://schemas.microsoft.com/office/powerpoint/2010/main" val="540696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E0FB491-5B9B-A5D9-580C-7A48A587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98" y="338822"/>
            <a:ext cx="9960203" cy="61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75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56A208F-24AC-2B23-65A2-8F37EE35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73" y="418839"/>
            <a:ext cx="9167654" cy="60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1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789453-235F-A65C-7EE3-8432B741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606"/>
          </a:xfrm>
        </p:spPr>
        <p:txBody>
          <a:bodyPr>
            <a:normAutofit/>
          </a:bodyPr>
          <a:lstStyle/>
          <a:p>
            <a:r>
              <a:rPr lang="nb-NO" sz="3200" b="1" dirty="0"/>
              <a:t>UTVIKLINGEN I ARBEIDSMARKEDET FREMOVER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AF4E0E-80A8-37DF-9882-D22B1DB4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367"/>
            <a:ext cx="10515600" cy="5561044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Fortsatt store årlige pensjoneringskull (født 1946-1970) fram til 2040</a:t>
            </a:r>
          </a:p>
          <a:p>
            <a:r>
              <a:rPr lang="nb-NO" dirty="0"/>
              <a:t>Små kull (født 1970-d.d.) fyller ikke opp disse ledige stillingene.</a:t>
            </a:r>
          </a:p>
          <a:p>
            <a:r>
              <a:rPr lang="nb-NO" dirty="0"/>
              <a:t>Netto tilgang på norsk helsepersonell vil derfor bli vesentlig redusert i samme periode.</a:t>
            </a:r>
          </a:p>
          <a:p>
            <a:r>
              <a:rPr lang="nb-NO" dirty="0"/>
              <a:t>Trolig begrenset tilgang på utenlandsk helsepersonell framover.  </a:t>
            </a:r>
          </a:p>
          <a:p>
            <a:r>
              <a:rPr lang="nb-NO" dirty="0"/>
              <a:t>Sterk økning i behov/pleietyngde innenfor helsevesenet fram til 2050 (2100).</a:t>
            </a:r>
          </a:p>
          <a:p>
            <a:r>
              <a:rPr lang="nb-NO" dirty="0"/>
              <a:t>Videreføring av dagens desentraliserte struktur i helsevesenet tilsier trolig 50 -100 % bemanningsøkning fram til 2050 (2100)..</a:t>
            </a:r>
          </a:p>
          <a:p>
            <a:r>
              <a:rPr lang="nb-NO" dirty="0"/>
              <a:t>Sysselsettingseffekter av effektivisering/digitalisering/AI ? </a:t>
            </a:r>
          </a:p>
          <a:p>
            <a:r>
              <a:rPr lang="nb-NO" dirty="0"/>
              <a:t>Sysselsettingseffekter av økonomisk oppgang eller nedgang ?</a:t>
            </a:r>
          </a:p>
          <a:p>
            <a:r>
              <a:rPr lang="nb-NO" dirty="0"/>
              <a:t>Flukt av helsepersonell fra offentlig/subsidiert til privat/egenbetalt helsevesen ?</a:t>
            </a:r>
          </a:p>
          <a:p>
            <a:r>
              <a:rPr lang="nb-NO" dirty="0"/>
              <a:t>Flukt av helsepersonell- OG DERMED ANDRE - fra distrikt til sentrale strøk ?</a:t>
            </a:r>
          </a:p>
          <a:p>
            <a:r>
              <a:rPr lang="nb-NO" dirty="0" err="1"/>
              <a:t>Distriktshelsevesenets</a:t>
            </a:r>
            <a:r>
              <a:rPr lang="nb-NO" dirty="0"/>
              <a:t> </a:t>
            </a:r>
            <a:r>
              <a:rPr lang="nb-NO" dirty="0" err="1"/>
              <a:t>betyding</a:t>
            </a:r>
            <a:r>
              <a:rPr lang="nb-NO" dirty="0"/>
              <a:t> for rekruttering til privat næringsliv ?</a:t>
            </a:r>
          </a:p>
          <a:p>
            <a:r>
              <a:rPr lang="nb-NO" dirty="0"/>
              <a:t>Må </a:t>
            </a:r>
            <a:r>
              <a:rPr lang="nb-NO" dirty="0" err="1"/>
              <a:t>distrikts-Norge</a:t>
            </a:r>
            <a:r>
              <a:rPr lang="nb-NO" dirty="0"/>
              <a:t> hente tilbake de som dro til byene (1970-d.d) ?</a:t>
            </a:r>
          </a:p>
          <a:p>
            <a:r>
              <a:rPr lang="nb-NO" dirty="0"/>
              <a:t>Vil </a:t>
            </a:r>
            <a:r>
              <a:rPr lang="nb-NO" dirty="0" err="1"/>
              <a:t>distrikts-Norge</a:t>
            </a:r>
            <a:r>
              <a:rPr lang="nb-NO" dirty="0"/>
              <a:t> ende opp som en naturskjønn kirkegård (jf. Victor Norman)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96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A7DB18D-AA1E-B4D8-074A-6565A138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82" y="653143"/>
            <a:ext cx="7250981" cy="59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82EC2C8-EEFE-99C0-5FC1-A0A23EC2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92" y="466873"/>
            <a:ext cx="10954711" cy="56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9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B9F088-7F38-969E-8901-C0DCD476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74" y="587829"/>
            <a:ext cx="8856408" cy="59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37E77DD-062C-7EAC-0FB0-E3FA3DC0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7" y="614214"/>
            <a:ext cx="8378890" cy="60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91A391B-840A-8C28-103A-2A5AFC17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93" y="597159"/>
            <a:ext cx="7961341" cy="58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864E86A-EEDB-654A-F3FD-3E2570684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655079"/>
            <a:ext cx="1097375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440</Words>
  <Application>Microsoft Office PowerPoint</Application>
  <PresentationFormat>Widescreen</PresentationFormat>
  <Paragraphs>39</Paragraphs>
  <Slides>32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Office-tema</vt:lpstr>
      <vt:lpstr>DEMOGRAFISK UTVIKLING I Trøndelag 1945-2050 (2100). </vt:lpstr>
      <vt:lpstr>PowerPoint-presentasjon</vt:lpstr>
      <vt:lpstr>DEMOGRAFISK UTVIKLING NORGE 1945 - 2020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UTVIKLINGEN I ARBEIDSMARKEDET FREMOVER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John Tuseth</dc:creator>
  <cp:lastModifiedBy>John Tuseth</cp:lastModifiedBy>
  <cp:revision>2</cp:revision>
  <dcterms:created xsi:type="dcterms:W3CDTF">2023-11-20T19:40:57Z</dcterms:created>
  <dcterms:modified xsi:type="dcterms:W3CDTF">2023-11-23T13:18:07Z</dcterms:modified>
</cp:coreProperties>
</file>